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1" r:id="rId11"/>
    <p:sldId id="262" r:id="rId12"/>
    <p:sldId id="263" r:id="rId1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378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228FF-0A19-4CA3-9B59-125B526E04D7}" type="datetimeFigureOut">
              <a:rPr lang="pt-BR" smtClean="0"/>
              <a:t>22/02/2020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54B8E-8645-40C8-BE45-9BB764B11B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738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54B8E-8645-40C8-BE45-9BB764B11B6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1393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9D8-91F2-4185-BED3-BC190988F591}" type="datetimeFigureOut">
              <a:rPr lang="pt-BR" smtClean="0"/>
              <a:t>22/02/2020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304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9D8-91F2-4185-BED3-BC190988F591}" type="datetimeFigureOut">
              <a:rPr lang="pt-BR" smtClean="0"/>
              <a:t>22/02/2020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90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9D8-91F2-4185-BED3-BC190988F591}" type="datetimeFigureOut">
              <a:rPr lang="pt-BR" smtClean="0"/>
              <a:t>22/02/2020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5332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9D8-91F2-4185-BED3-BC190988F591}" type="datetimeFigureOut">
              <a:rPr lang="pt-BR" smtClean="0"/>
              <a:t>22/02/2020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538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9D8-91F2-4185-BED3-BC190988F591}" type="datetimeFigureOut">
              <a:rPr lang="pt-BR" smtClean="0"/>
              <a:t>22/02/2020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3561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9D8-91F2-4185-BED3-BC190988F591}" type="datetimeFigureOut">
              <a:rPr lang="pt-BR" smtClean="0"/>
              <a:t>22/02/2020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02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9D8-91F2-4185-BED3-BC190988F591}" type="datetimeFigureOut">
              <a:rPr lang="pt-BR" smtClean="0"/>
              <a:t>22/02/2020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74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9D8-91F2-4185-BED3-BC190988F591}" type="datetimeFigureOut">
              <a:rPr lang="pt-BR" smtClean="0"/>
              <a:t>22/02/2020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0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9D8-91F2-4185-BED3-BC190988F591}" type="datetimeFigureOut">
              <a:rPr lang="pt-BR" smtClean="0"/>
              <a:t>22/02/2020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15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9D8-91F2-4185-BED3-BC190988F591}" type="datetimeFigureOut">
              <a:rPr lang="pt-BR" smtClean="0"/>
              <a:t>22/02/2020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506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9D8-91F2-4185-BED3-BC190988F591}" type="datetimeFigureOut">
              <a:rPr lang="pt-BR" smtClean="0"/>
              <a:t>22/02/2020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55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249D8-91F2-4185-BED3-BC190988F591}" type="datetimeFigureOut">
              <a:rPr lang="pt-BR" smtClean="0"/>
              <a:t>22/02/2020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B1EC9-AAE7-4F95-BE11-8F08A9751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174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519772" y="524274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chemeClr val="bg1"/>
                </a:solidFill>
                <a:latin typeface="Bebas Neue" pitchFamily="34" charset="0"/>
                <a:cs typeface="Arial" pitchFamily="34" charset="0"/>
              </a:rPr>
              <a:t>Spring Boot</a:t>
            </a:r>
          </a:p>
          <a:p>
            <a:pPr algn="ctr"/>
            <a:r>
              <a:rPr lang="pt-BR" sz="3600" dirty="0" smtClean="0">
                <a:solidFill>
                  <a:schemeClr val="bg1"/>
                </a:solidFill>
                <a:latin typeface="Bebas Neue" pitchFamily="34" charset="0"/>
                <a:cs typeface="Arial" pitchFamily="34" charset="0"/>
              </a:rPr>
              <a:t>Primeiros Passos</a:t>
            </a:r>
            <a:endParaRPr lang="pt-BR" sz="3600" dirty="0">
              <a:solidFill>
                <a:schemeClr val="bg1"/>
              </a:solidFill>
              <a:latin typeface="Bebas Neue" pitchFamily="34" charset="0"/>
              <a:cs typeface="Arial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99" y="3924498"/>
            <a:ext cx="1219002" cy="12190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605" y="1599012"/>
            <a:ext cx="4666667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4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445636" y="274188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Então, comecemos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!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233487"/>
            <a:ext cx="4762500" cy="26765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218" y="3795885"/>
            <a:ext cx="1526763" cy="15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4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218" y="3795885"/>
            <a:ext cx="1526763" cy="152676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097077" y="274188"/>
            <a:ext cx="294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Criando seu projeto Spring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83568" y="1041135"/>
            <a:ext cx="5147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Usar a IDE SPRING TOOLS SUITE – STS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		ou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https://start.spring.io/</a:t>
            </a:r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93075" y="2571750"/>
            <a:ext cx="7199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Iremos visualizar como criar um projeto usando o </a:t>
            </a:r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spring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initializr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,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Em seus </a:t>
            </a:r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pc’s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 já existe o respectivo projeto!</a:t>
            </a:r>
          </a:p>
        </p:txBody>
      </p:sp>
    </p:spTree>
    <p:extLst>
      <p:ext uri="{BB962C8B-B14F-4D97-AF65-F5344CB8AC3E}">
        <p14:creationId xmlns:p14="http://schemas.microsoft.com/office/powerpoint/2010/main" val="409152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218" y="3795885"/>
            <a:ext cx="1526763" cy="152676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411760" y="274187"/>
            <a:ext cx="3659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Configurando no </a:t>
            </a:r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spring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initializr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 </a:t>
            </a:r>
          </a:p>
        </p:txBody>
      </p:sp>
      <p:pic>
        <p:nvPicPr>
          <p:cNvPr id="3074" name="Picture 2" descr="C:\Users\Jose Antonio\Desktop\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" y="1082861"/>
            <a:ext cx="4571196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ose Antonio\Desktop\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089875"/>
            <a:ext cx="4554849" cy="272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404675" y="4129205"/>
            <a:ext cx="4336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Após configurado é só gerar seu projeto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E importa-lo</a:t>
            </a:r>
          </a:p>
        </p:txBody>
      </p:sp>
    </p:spTree>
    <p:extLst>
      <p:ext uri="{BB962C8B-B14F-4D97-AF65-F5344CB8AC3E}">
        <p14:creationId xmlns:p14="http://schemas.microsoft.com/office/powerpoint/2010/main" val="143940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573212"/>
            <a:ext cx="4762500" cy="2647950"/>
          </a:xfr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39552" y="267494"/>
            <a:ext cx="8064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Vitor Gomes Pereira</a:t>
            </a:r>
          </a:p>
          <a:p>
            <a:pPr algn="just"/>
            <a:endParaRPr lang="pt-BR" sz="2400" dirty="0" smtClean="0">
              <a:solidFill>
                <a:schemeClr val="bg1"/>
              </a:solidFill>
              <a:latin typeface="Bebas Neue" pitchFamily="34" charset="0"/>
            </a:endParaRPr>
          </a:p>
          <a:p>
            <a:pPr algn="just"/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3° semestre de ADS pela Fatec Zona Sul</a:t>
            </a:r>
          </a:p>
          <a:p>
            <a:pPr algn="just"/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Técnico formado em Informática</a:t>
            </a:r>
          </a:p>
          <a:p>
            <a:pPr algn="just"/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Back-</a:t>
            </a:r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end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developer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 na comunidade  @</a:t>
            </a:r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Engenheiro_de</a:t>
            </a:r>
            <a:r>
              <a:rPr lang="pt-BR" sz="2400" dirty="0" err="1">
                <a:solidFill>
                  <a:schemeClr val="bg1"/>
                </a:solidFill>
                <a:latin typeface="Bebas Neue" pitchFamily="34" charset="0"/>
              </a:rPr>
              <a:t>_</a:t>
            </a:r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Software</a:t>
            </a:r>
            <a:endParaRPr lang="pt-BR" sz="2400" dirty="0" smtClean="0">
              <a:solidFill>
                <a:schemeClr val="bg1"/>
              </a:solidFill>
              <a:latin typeface="Bebas Neue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32" y="2399981"/>
            <a:ext cx="4824536" cy="2743519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218" y="3795885"/>
            <a:ext cx="1526763" cy="15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4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122264" y="756741"/>
            <a:ext cx="278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O QUE NÃO VAMOS VER AQUI!</a:t>
            </a:r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038107" y="274188"/>
            <a:ext cx="2951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O QUE ESTE WORKSHOP NÃO É!</a:t>
            </a:r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367" y="1234191"/>
            <a:ext cx="3712929" cy="1525141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536093" y="3291830"/>
            <a:ext cx="5955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bas Neue" pitchFamily="34" charset="0"/>
              </a:rPr>
              <a:t>INSERT INTO </a:t>
            </a:r>
            <a:r>
              <a:rPr lang="en-US" sz="2400" i="1" dirty="0" err="1">
                <a:solidFill>
                  <a:schemeClr val="bg1"/>
                </a:solidFill>
                <a:latin typeface="Bebas Neue" pitchFamily="34" charset="0"/>
              </a:rPr>
              <a:t>table_name</a:t>
            </a:r>
            <a:r>
              <a:rPr lang="en-US" sz="2400" dirty="0">
                <a:solidFill>
                  <a:schemeClr val="bg1"/>
                </a:solidFill>
                <a:latin typeface="Bebas Neue" pitchFamily="34" charset="0"/>
              </a:rPr>
              <a:t> (</a:t>
            </a:r>
            <a:r>
              <a:rPr lang="en-US" sz="2400" i="1" dirty="0">
                <a:solidFill>
                  <a:schemeClr val="bg1"/>
                </a:solidFill>
                <a:latin typeface="Bebas Neue" pitchFamily="34" charset="0"/>
              </a:rPr>
              <a:t>column1</a:t>
            </a:r>
            <a:r>
              <a:rPr lang="en-US" sz="2400" dirty="0">
                <a:solidFill>
                  <a:schemeClr val="bg1"/>
                </a:solidFill>
                <a:latin typeface="Bebas Neue" pitchFamily="34" charset="0"/>
              </a:rPr>
              <a:t>,</a:t>
            </a:r>
            <a:r>
              <a:rPr lang="en-US" sz="2400" i="1" dirty="0">
                <a:solidFill>
                  <a:schemeClr val="bg1"/>
                </a:solidFill>
                <a:latin typeface="Bebas Neue" pitchFamily="34" charset="0"/>
              </a:rPr>
              <a:t> column2</a:t>
            </a:r>
            <a:r>
              <a:rPr lang="en-US" sz="2400" dirty="0">
                <a:solidFill>
                  <a:schemeClr val="bg1"/>
                </a:solidFill>
                <a:latin typeface="Bebas Neue" pitchFamily="34" charset="0"/>
              </a:rPr>
              <a:t>,</a:t>
            </a:r>
            <a:r>
              <a:rPr lang="en-US" sz="2400" i="1" dirty="0">
                <a:solidFill>
                  <a:schemeClr val="bg1"/>
                </a:solidFill>
                <a:latin typeface="Bebas Neue" pitchFamily="34" charset="0"/>
              </a:rPr>
              <a:t> column3</a:t>
            </a:r>
            <a:r>
              <a:rPr lang="en-US" sz="2400" dirty="0">
                <a:solidFill>
                  <a:schemeClr val="bg1"/>
                </a:solidFill>
                <a:latin typeface="Bebas Neue" pitchFamily="34" charset="0"/>
              </a:rPr>
              <a:t>, ...)</a:t>
            </a:r>
            <a:r>
              <a:rPr lang="en-US" sz="2400" dirty="0" smtClean="0">
                <a:solidFill>
                  <a:schemeClr val="bg1"/>
                </a:solidFill>
                <a:latin typeface="Bebas Neue" pitchFamily="34" charset="0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Bebas Neue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Bebas Neue" pitchFamily="34" charset="0"/>
              </a:rPr>
              <a:t>VALUES (</a:t>
            </a:r>
            <a:r>
              <a:rPr lang="en-US" sz="2400" i="1" dirty="0">
                <a:solidFill>
                  <a:schemeClr val="bg1"/>
                </a:solidFill>
                <a:latin typeface="Bebas Neue" pitchFamily="34" charset="0"/>
              </a:rPr>
              <a:t>value1</a:t>
            </a:r>
            <a:r>
              <a:rPr lang="en-US" sz="2400" dirty="0">
                <a:solidFill>
                  <a:schemeClr val="bg1"/>
                </a:solidFill>
                <a:latin typeface="Bebas Neue" pitchFamily="34" charset="0"/>
              </a:rPr>
              <a:t>,</a:t>
            </a:r>
            <a:r>
              <a:rPr lang="en-US" sz="2400" i="1" dirty="0">
                <a:solidFill>
                  <a:schemeClr val="bg1"/>
                </a:solidFill>
                <a:latin typeface="Bebas Neue" pitchFamily="34" charset="0"/>
              </a:rPr>
              <a:t> value2</a:t>
            </a:r>
            <a:r>
              <a:rPr lang="en-US" sz="2400" dirty="0">
                <a:solidFill>
                  <a:schemeClr val="bg1"/>
                </a:solidFill>
                <a:latin typeface="Bebas Neue" pitchFamily="34" charset="0"/>
              </a:rPr>
              <a:t>,</a:t>
            </a:r>
            <a:r>
              <a:rPr lang="en-US" sz="2400" i="1" dirty="0">
                <a:solidFill>
                  <a:schemeClr val="bg1"/>
                </a:solidFill>
                <a:latin typeface="Bebas Neue" pitchFamily="34" charset="0"/>
              </a:rPr>
              <a:t> value3</a:t>
            </a:r>
            <a:r>
              <a:rPr lang="en-US" sz="2400" dirty="0">
                <a:solidFill>
                  <a:schemeClr val="bg1"/>
                </a:solidFill>
                <a:latin typeface="Bebas Neue" pitchFamily="34" charset="0"/>
              </a:rPr>
              <a:t>, ...);</a:t>
            </a:r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218" y="3795885"/>
            <a:ext cx="1526763" cy="15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8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218" y="3795885"/>
            <a:ext cx="1526763" cy="152676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445636" y="274188"/>
            <a:ext cx="193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Mas poderíamos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?</a:t>
            </a:r>
            <a:endParaRPr lang="pt-BR" sz="2400" dirty="0" smtClean="0">
              <a:solidFill>
                <a:schemeClr val="bg1"/>
              </a:solidFill>
              <a:latin typeface="Bebas Neue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58" y="1133688"/>
            <a:ext cx="2736304" cy="273630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375700" y="4155926"/>
            <a:ext cx="6076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O QUE ACONTECERIA ENTÃO SE SEGUISSEMOS COM 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ESTAS FERRAMENTAS???</a:t>
            </a:r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152560" y="735853"/>
            <a:ext cx="522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SIM</a:t>
            </a:r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72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218" y="3795885"/>
            <a:ext cx="1526763" cy="152676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249" y="1110277"/>
            <a:ext cx="3810000" cy="28575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4" y="1110277"/>
            <a:ext cx="2857500" cy="28575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131840" y="4443958"/>
            <a:ext cx="20970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>
                <a:solidFill>
                  <a:schemeClr val="bg1"/>
                </a:solidFill>
                <a:latin typeface="Bebas Neue" pitchFamily="34" charset="0"/>
              </a:rPr>
              <a:t>FOCO FORÇA E JAVA!</a:t>
            </a:r>
            <a:endParaRPr lang="pt-BR" sz="25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187143" y="483517"/>
            <a:ext cx="1986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A  teoria  do  pato</a:t>
            </a:r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64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218" y="3795885"/>
            <a:ext cx="1526763" cy="152676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445636" y="27418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conceitos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11560" y="1059582"/>
            <a:ext cx="719780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Rest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, REPRESENTATION  ESTATE  TRANSFER:</a:t>
            </a:r>
          </a:p>
          <a:p>
            <a:r>
              <a:rPr lang="pt-BR" sz="2400" dirty="0">
                <a:solidFill>
                  <a:schemeClr val="bg1"/>
                </a:solidFill>
                <a:latin typeface="Bebas Neue" pitchFamily="34" charset="0"/>
              </a:rPr>
              <a:t>	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modelo arquitetural</a:t>
            </a:r>
          </a:p>
          <a:p>
            <a:endParaRPr lang="pt-BR" sz="2400" dirty="0" smtClean="0">
              <a:solidFill>
                <a:schemeClr val="bg1"/>
              </a:solidFill>
              <a:latin typeface="Bebas Neue" pitchFamily="34" charset="0"/>
            </a:endParaRPr>
          </a:p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API, APPLICATION PROGRAMMING INTERFACE:</a:t>
            </a:r>
          </a:p>
          <a:p>
            <a:r>
              <a:rPr lang="pt-BR" sz="2400" dirty="0">
                <a:solidFill>
                  <a:schemeClr val="bg1"/>
                </a:solidFill>
                <a:latin typeface="Bebas Neue" pitchFamily="34" charset="0"/>
              </a:rPr>
              <a:t>	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FORNECIMENTO DE SERVIÇOS, DADOS, CADASTRO, REGISTROS E ETC</a:t>
            </a:r>
          </a:p>
          <a:p>
            <a:endParaRPr lang="pt-BR" sz="2400" dirty="0">
              <a:solidFill>
                <a:schemeClr val="bg1"/>
              </a:solidFill>
              <a:latin typeface="Bebas Neue" pitchFamily="34" charset="0"/>
            </a:endParaRPr>
          </a:p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CLIENTE/SERVIDOR</a:t>
            </a:r>
          </a:p>
          <a:p>
            <a:r>
              <a:rPr lang="pt-BR" sz="2400" dirty="0">
                <a:solidFill>
                  <a:schemeClr val="bg1"/>
                </a:solidFill>
                <a:latin typeface="Bebas Neue" pitchFamily="34" charset="0"/>
              </a:rPr>
              <a:t>	</a:t>
            </a:r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Insomnia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 / ECLIPSE</a:t>
            </a:r>
          </a:p>
          <a:p>
            <a:r>
              <a:rPr lang="pt-BR" sz="2400" dirty="0">
                <a:solidFill>
                  <a:schemeClr val="bg1"/>
                </a:solidFill>
                <a:latin typeface="Bebas Neue" pitchFamily="34" charset="0"/>
              </a:rPr>
              <a:t>	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 </a:t>
            </a:r>
            <a:endParaRPr lang="pt-BR" sz="2400" dirty="0" smtClean="0">
              <a:solidFill>
                <a:schemeClr val="bg1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54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218" y="3795885"/>
            <a:ext cx="1526763" cy="152676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445636" y="27418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conceitos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11560" y="1059582"/>
            <a:ext cx="56364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HTTP, HYPERTEXT TRANSFER PROTOCOL    -    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comunicação</a:t>
            </a:r>
          </a:p>
          <a:p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Ex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: http://localhost:8080/alunos</a:t>
            </a:r>
          </a:p>
          <a:p>
            <a:r>
              <a:rPr lang="pt-BR" sz="2400" dirty="0" err="1">
                <a:solidFill>
                  <a:schemeClr val="bg1"/>
                </a:solidFill>
                <a:latin typeface="Bebas Neue" pitchFamily="34" charset="0"/>
              </a:rPr>
              <a:t>Ex</a:t>
            </a:r>
            <a:r>
              <a:rPr lang="pt-BR" sz="2400" dirty="0">
                <a:solidFill>
                  <a:schemeClr val="bg1"/>
                </a:solidFill>
                <a:latin typeface="Bebas Neue" pitchFamily="34" charset="0"/>
              </a:rPr>
              <a:t>: http://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localhost:8080/alunos/1</a:t>
            </a:r>
            <a:endParaRPr lang="pt-BR" sz="2400" dirty="0" smtClean="0">
              <a:solidFill>
                <a:schemeClr val="bg1"/>
              </a:solidFill>
              <a:latin typeface="Bebas Neue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521316"/>
            <a:ext cx="4176464" cy="233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2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218" y="3795885"/>
            <a:ext cx="1526763" cy="152676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445636" y="27418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conceitos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11560" y="1059582"/>
            <a:ext cx="578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Pense  no  </a:t>
            </a:r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http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  como  uma  casa  com  diversas  portas:</a:t>
            </a:r>
            <a:endParaRPr lang="pt-BR" sz="2400" dirty="0" smtClean="0">
              <a:solidFill>
                <a:schemeClr val="bg1"/>
              </a:solidFill>
              <a:latin typeface="Bebas Neue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5" y="1923678"/>
            <a:ext cx="3340339" cy="205592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55" y="1521247"/>
            <a:ext cx="22098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9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218" y="3795885"/>
            <a:ext cx="1526763" cy="152676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656479" y="27418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conceitos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61679" y="735853"/>
            <a:ext cx="4187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>
                <a:solidFill>
                  <a:schemeClr val="bg1"/>
                </a:solidFill>
                <a:latin typeface="Bebas Neue" pitchFamily="34" charset="0"/>
              </a:rPr>
              <a:t>Json</a:t>
            </a:r>
            <a:r>
              <a:rPr lang="pt-BR" sz="2400" dirty="0" smtClean="0">
                <a:solidFill>
                  <a:schemeClr val="bg1"/>
                </a:solidFill>
                <a:latin typeface="Bebas Neue" pitchFamily="34" charset="0"/>
              </a:rPr>
              <a:t>  -  Nossa  carta  com  informações:</a:t>
            </a:r>
          </a:p>
          <a:p>
            <a:endParaRPr lang="pt-BR" sz="2400" dirty="0" smtClean="0">
              <a:solidFill>
                <a:schemeClr val="bg1"/>
              </a:solidFill>
              <a:latin typeface="Bebas Neue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83119"/>
            <a:ext cx="4752528" cy="395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2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158</Words>
  <Application>Microsoft Office PowerPoint</Application>
  <PresentationFormat>Apresentação na tela (16:9)</PresentationFormat>
  <Paragraphs>45</Paragraphs>
  <Slides>12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Jose Antonio</dc:creator>
  <cp:lastModifiedBy>Jose Antonio</cp:lastModifiedBy>
  <cp:revision>23</cp:revision>
  <dcterms:created xsi:type="dcterms:W3CDTF">2020-02-20T01:41:57Z</dcterms:created>
  <dcterms:modified xsi:type="dcterms:W3CDTF">2020-02-22T19:16:48Z</dcterms:modified>
</cp:coreProperties>
</file>